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2"/>
  </p:notesMasterIdLst>
  <p:sldIdLst>
    <p:sldId id="284" r:id="rId2"/>
    <p:sldId id="286" r:id="rId3"/>
    <p:sldId id="287" r:id="rId4"/>
    <p:sldId id="288" r:id="rId5"/>
    <p:sldId id="289" r:id="rId6"/>
    <p:sldId id="285" r:id="rId7"/>
    <p:sldId id="291" r:id="rId8"/>
    <p:sldId id="314" r:id="rId9"/>
    <p:sldId id="290" r:id="rId10"/>
    <p:sldId id="296" r:id="rId11"/>
    <p:sldId id="295" r:id="rId12"/>
    <p:sldId id="297" r:id="rId13"/>
    <p:sldId id="298" r:id="rId14"/>
    <p:sldId id="302" r:id="rId15"/>
    <p:sldId id="299" r:id="rId16"/>
    <p:sldId id="300" r:id="rId17"/>
    <p:sldId id="301" r:id="rId18"/>
    <p:sldId id="304" r:id="rId19"/>
    <p:sldId id="303" r:id="rId20"/>
    <p:sldId id="305" r:id="rId21"/>
    <p:sldId id="306" r:id="rId22"/>
    <p:sldId id="307" r:id="rId23"/>
    <p:sldId id="309" r:id="rId24"/>
    <p:sldId id="308" r:id="rId25"/>
    <p:sldId id="310" r:id="rId26"/>
    <p:sldId id="311" r:id="rId27"/>
    <p:sldId id="312" r:id="rId28"/>
    <p:sldId id="313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endParaRPr 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endParaRPr lang="nl-N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endParaRPr lang="nl-NL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fld id="{3336B4AE-1995-4F5A-B6FB-57198957939C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143D0D-EFB4-4875-9165-A725B932416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E231B-B864-4577-9F59-451E20B562A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4383D-F7E3-4007-8539-09888C4FEED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11BB3-0845-4175-8C85-581DE06EB38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37A8-485A-45D8-9C2E-703DA9F54D0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6C75B-7B6E-4B97-8D61-9D27F31E7A1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49930-473A-409E-B2BF-BF9AED5EF39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A0A98-0E5E-4F5C-AEC2-7A167326953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60A64-4620-4856-9393-D840B9C65D6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5DEB6-0BA5-46F7-8738-BBB9292DE46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BCAEE-261E-44CA-A313-276FDF645E5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DFDE1F3-D8D2-4253-BFD7-43DA1140B07C}" type="slidenum">
              <a:rPr lang="nl-NL"/>
              <a:pPr/>
              <a:t>‹nr.›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et.de/freenet/reisen/bildershows/serengeti/02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76475"/>
            <a:ext cx="8893175" cy="1384300"/>
          </a:xfrm>
        </p:spPr>
        <p:txBody>
          <a:bodyPr/>
          <a:lstStyle/>
          <a:p>
            <a:pPr algn="ctr"/>
            <a:r>
              <a:rPr lang="nl-NL" sz="3600">
                <a:latin typeface="Comic Sans MS" pitchFamily="66" charset="0"/>
              </a:rPr>
              <a:t>B37 </a:t>
            </a:r>
            <a:br>
              <a:rPr lang="nl-NL" sz="3600">
                <a:latin typeface="Comic Sans MS" pitchFamily="66" charset="0"/>
              </a:rPr>
            </a:br>
            <a:r>
              <a:rPr lang="nl-NL" sz="3600">
                <a:latin typeface="Comic Sans MS" pitchFamily="66" charset="0"/>
              </a:rPr>
              <a:t>HET KLIMAATSYSTEEM VAN K</a:t>
            </a:r>
            <a:r>
              <a:rPr lang="en-US" sz="3600">
                <a:latin typeface="Comic Sans MS" pitchFamily="66" charset="0"/>
              </a:rPr>
              <a:t>Ö</a:t>
            </a:r>
            <a:r>
              <a:rPr lang="nl-NL" sz="3600">
                <a:latin typeface="Comic Sans MS" pitchFamily="66" charset="0"/>
              </a:rPr>
              <a:t>PPEN.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>
                <a:latin typeface="Comic Sans MS" pitchFamily="66" charset="0"/>
              </a:rPr>
              <a:t>A-KLIMATEN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ph idx="1"/>
          </p:nvPr>
        </p:nvGraphicFramePr>
        <p:xfrm>
          <a:off x="1116013" y="1457325"/>
          <a:ext cx="6985000" cy="5062538"/>
        </p:xfrm>
        <a:graphic>
          <a:graphicData uri="http://schemas.openxmlformats.org/presentationml/2006/ole">
            <p:oleObj spid="_x0000_s57348" name="Bitmapafbeelding" r:id="rId3" imgW="6477904" imgH="46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68313" y="162877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Temperatuur van koudste maand is hoger dan 18</a:t>
            </a:r>
            <a:r>
              <a:rPr lang="nl-NL" sz="3200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C.</a:t>
            </a:r>
            <a:endParaRPr lang="nl-NL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84213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Kenmerken A-KLIMATEN: </a:t>
            </a:r>
            <a:b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nl-NL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2700338" y="2927350"/>
          <a:ext cx="3887787" cy="3598863"/>
        </p:xfrm>
        <a:graphic>
          <a:graphicData uri="http://schemas.openxmlformats.org/presentationml/2006/ole">
            <p:oleObj spid="_x0000_s56326" name="Bitmapafbeelding" r:id="rId3" imgW="2819794" imgH="2610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79388" y="0"/>
            <a:ext cx="89646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l-NL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Af</a:t>
            </a:r>
          </a:p>
          <a:p>
            <a:pPr algn="ctr"/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-Temperatuur van koudste maand is hoger dan 18˚C.</a:t>
            </a:r>
            <a:endParaRPr lang="nl-NL" sz="28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Gehele jaar door neerslag (f)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79388" y="3429000"/>
          <a:ext cx="3455987" cy="3198813"/>
        </p:xfrm>
        <a:graphic>
          <a:graphicData uri="http://schemas.openxmlformats.org/presentationml/2006/ole">
            <p:oleObj spid="_x0000_s58372" name="Bitmapafbeelding" r:id="rId3" imgW="2819794" imgH="2610214" progId="PBrush">
              <p:embed/>
            </p:oleObj>
          </a:graphicData>
        </a:graphic>
      </p:graphicFrame>
      <p:pic>
        <p:nvPicPr>
          <p:cNvPr id="58375" name="Picture 7" descr="bigf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989138"/>
            <a:ext cx="4102100" cy="4608512"/>
          </a:xfrm>
          <a:prstGeom prst="rect">
            <a:avLst/>
          </a:prstGeom>
          <a:noFill/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787900" y="2205038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tropisch regenwoud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188913"/>
            <a:ext cx="8964613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l-NL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Aw</a:t>
            </a: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-Temperatuur van koudste maand is hoger dan 18˚C.</a:t>
            </a:r>
            <a:endParaRPr lang="nl-NL" sz="28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Klimaat met neerslag in de zomer. Droge winter (w)</a:t>
            </a:r>
          </a:p>
          <a:p>
            <a:pPr algn="ctr"/>
            <a:endParaRPr lang="nl-NL" sz="28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0423" name="Picture 7" descr="untitl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636838"/>
            <a:ext cx="4918075" cy="3273425"/>
          </a:xfrm>
          <a:prstGeom prst="rect">
            <a:avLst/>
          </a:prstGeom>
          <a:noFill/>
        </p:spPr>
      </p:pic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323850" y="2636838"/>
          <a:ext cx="3455988" cy="3198812"/>
        </p:xfrm>
        <a:graphic>
          <a:graphicData uri="http://schemas.openxmlformats.org/presentationml/2006/ole">
            <p:oleObj spid="_x0000_s60424" name="Bitmapafbeelding" r:id="rId5" imgW="2819794" imgH="2610214" progId="PBrush">
              <p:embed/>
            </p:oleObj>
          </a:graphicData>
        </a:graphic>
      </p:graphicFrame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5580063" y="2924175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Savanne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>
                <a:latin typeface="Comic Sans MS" pitchFamily="66" charset="0"/>
              </a:rPr>
              <a:t>B-KLIMATEN:</a:t>
            </a:r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>
            <p:ph idx="1"/>
          </p:nvPr>
        </p:nvGraphicFramePr>
        <p:xfrm>
          <a:off x="1042988" y="1404938"/>
          <a:ext cx="7129462" cy="5167312"/>
        </p:xfrm>
        <a:graphic>
          <a:graphicData uri="http://schemas.openxmlformats.org/presentationml/2006/ole">
            <p:oleObj spid="_x0000_s64517" name="Bitmapafbeelding" r:id="rId3" imgW="6477904" imgH="46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95288" y="1341438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verdamping &gt; neerslag.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4213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Kenmerken B-KLIMATEN:</a:t>
            </a:r>
            <a:b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DROOGTE… </a:t>
            </a:r>
            <a:b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nl-NL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827088" y="2636838"/>
          <a:ext cx="3527425" cy="3265487"/>
        </p:xfrm>
        <a:graphic>
          <a:graphicData uri="http://schemas.openxmlformats.org/presentationml/2006/ole">
            <p:oleObj spid="_x0000_s61445" name="Bitmapafbeelding" r:id="rId3" imgW="2819794" imgH="2610214" progId="PBrush">
              <p:embed/>
            </p:oleObj>
          </a:graphicData>
        </a:graphic>
      </p:graphicFrame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4427538" y="2636838"/>
          <a:ext cx="3529012" cy="3267075"/>
        </p:xfrm>
        <a:graphic>
          <a:graphicData uri="http://schemas.openxmlformats.org/presentationml/2006/ole">
            <p:oleObj spid="_x0000_s61447" name="Bitmapafbeelding" r:id="rId4" imgW="2819794" imgH="2610214" progId="PBrush">
              <p:embed/>
            </p:oleObj>
          </a:graphicData>
        </a:graphic>
      </p:graphicFrame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859338" y="4365625"/>
            <a:ext cx="260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Woestijnklimaat: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331913" y="4292600"/>
            <a:ext cx="231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Steppeklimaat: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1"/>
      <p:bldP spid="614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89646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nl-NL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BW:</a:t>
            </a: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Geen temperatuurgrenzen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Neerslag minder dan 100 mm</a:t>
            </a:r>
          </a:p>
          <a:p>
            <a:pPr algn="ctr"/>
            <a:endParaRPr lang="nl-NL" sz="3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2472" name="Picture 8" descr="woest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492375"/>
            <a:ext cx="4391025" cy="3292475"/>
          </a:xfrm>
          <a:prstGeom prst="rect">
            <a:avLst/>
          </a:prstGeom>
          <a:noFill/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565400"/>
            <a:ext cx="3529013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89646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BS: </a:t>
            </a:r>
            <a:endParaRPr lang="nl-NL" sz="28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Geen temperatuurgrenzen.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Neerslag tussen 100 en 200 mm per jaar.</a:t>
            </a:r>
          </a:p>
          <a:p>
            <a:pPr algn="ctr"/>
            <a:endParaRPr lang="nl-NL" sz="28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3495" name="Picture 7" descr="Santa%20Cruz%20steppe-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349500"/>
            <a:ext cx="5040313" cy="3308350"/>
          </a:xfrm>
          <a:prstGeom prst="rect">
            <a:avLst/>
          </a:prstGeom>
          <a:noFill/>
        </p:spPr>
      </p:pic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179388" y="2492375"/>
          <a:ext cx="3384550" cy="3133725"/>
        </p:xfrm>
        <a:graphic>
          <a:graphicData uri="http://schemas.openxmlformats.org/presentationml/2006/ole">
            <p:oleObj spid="_x0000_s63496" name="Bitmapafbeelding" r:id="rId4" imgW="2819794" imgH="2610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>
                <a:latin typeface="Comic Sans MS" pitchFamily="66" charset="0"/>
              </a:rPr>
              <a:t>C-KLIMATEN</a:t>
            </a:r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>
            <p:ph idx="1"/>
          </p:nvPr>
        </p:nvGraphicFramePr>
        <p:xfrm>
          <a:off x="1042988" y="1404938"/>
          <a:ext cx="7129462" cy="5167312"/>
        </p:xfrm>
        <a:graphic>
          <a:graphicData uri="http://schemas.openxmlformats.org/presentationml/2006/ole">
            <p:oleObj spid="_x0000_s67589" name="Bitmapafbeelding" r:id="rId3" imgW="6477904" imgH="46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79388" y="1341438"/>
            <a:ext cx="8785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Temperatuur koudste maand &lt; 18 en &gt; -3 </a:t>
            </a:r>
            <a:r>
              <a:rPr lang="nl-NL" sz="3200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b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Temperatuur warmste maand &gt; 10 </a:t>
            </a:r>
            <a:r>
              <a:rPr lang="nl-NL" sz="3200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84213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Kenmerken C-KLIMATEN: </a:t>
            </a:r>
            <a:b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nl-NL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2555875" y="2852738"/>
          <a:ext cx="3816350" cy="3533775"/>
        </p:xfrm>
        <a:graphic>
          <a:graphicData uri="http://schemas.openxmlformats.org/presentationml/2006/ole">
            <p:oleObj spid="_x0000_s66565" name="Bitmapafbeelding" r:id="rId3" imgW="2819794" imgH="2610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205038"/>
            <a:ext cx="8229600" cy="1384300"/>
          </a:xfrm>
        </p:spPr>
        <p:txBody>
          <a:bodyPr/>
          <a:lstStyle/>
          <a:p>
            <a:r>
              <a:rPr lang="nl-NL" sz="3200">
                <a:latin typeface="Comic Sans MS" pitchFamily="66" charset="0"/>
              </a:rPr>
              <a:t>Er zijn op aarde verschillende klimaten: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79388" y="981075"/>
            <a:ext cx="89646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Temperatuur koudste maand &lt; 18 ˚C</a:t>
            </a:r>
            <a:r>
              <a:rPr lang="nl-NL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 &gt; -3˚C .</a:t>
            </a:r>
          </a:p>
          <a:p>
            <a:pPr>
              <a:buFontTx/>
              <a:buChar char="-"/>
            </a:pP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Temperatuur warmste maand &gt; 10˚C.</a:t>
            </a:r>
            <a:endParaRPr lang="nl-NL" sz="28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Neerslag gehele jaar. (f)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8785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Cf</a:t>
            </a:r>
            <a:endParaRPr lang="nl-NL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4225"/>
            <a:ext cx="3816350" cy="3533775"/>
          </a:xfrm>
          <a:prstGeom prst="rect">
            <a:avLst/>
          </a:prstGeom>
          <a:noFill/>
        </p:spPr>
      </p:pic>
      <p:pic>
        <p:nvPicPr>
          <p:cNvPr id="68617" name="Picture 9" descr="JZEEKL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357563"/>
            <a:ext cx="4968875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4" grpId="0"/>
      <p:bldP spid="686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79388" y="2205038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nl-NL" sz="3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0"/>
            <a:ext cx="8785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Cs</a:t>
            </a:r>
            <a:endParaRPr lang="nl-NL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250825" y="3573463"/>
          <a:ext cx="3384550" cy="3133725"/>
        </p:xfrm>
        <a:graphic>
          <a:graphicData uri="http://schemas.openxmlformats.org/presentationml/2006/ole">
            <p:oleObj spid="_x0000_s69640" name="Bitmapafbeelding" r:id="rId3" imgW="2819794" imgH="2610214" progId="PBrush">
              <p:embed/>
            </p:oleObj>
          </a:graphicData>
        </a:graphic>
      </p:graphicFrame>
      <p:pic>
        <p:nvPicPr>
          <p:cNvPr id="69642" name="Picture 10" descr="cat_1_gro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500438"/>
            <a:ext cx="3097213" cy="3097212"/>
          </a:xfrm>
          <a:prstGeom prst="rect">
            <a:avLst/>
          </a:prstGeom>
          <a:noFill/>
        </p:spPr>
      </p:pic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79388" y="1268413"/>
            <a:ext cx="89646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Temperatuur koudste maand &lt; 18 ˚C</a:t>
            </a:r>
            <a:r>
              <a:rPr lang="nl-NL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 &gt; -3˚C .</a:t>
            </a:r>
          </a:p>
          <a:p>
            <a:pPr>
              <a:buFontTx/>
              <a:buChar char="-"/>
            </a:pP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Temperatuur warmste maand &gt; 10˚C.</a:t>
            </a:r>
            <a:endParaRPr lang="nl-NL" sz="28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Weinig neerslag in de warmste periode .(s)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/>
      <p:bldP spid="696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79388" y="2205038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nl-NL" sz="3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nl-NL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Cw</a:t>
            </a: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nl-NL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79388" y="1989138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nl-NL" sz="3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468313" y="3644900"/>
          <a:ext cx="2819400" cy="2609850"/>
        </p:xfrm>
        <a:graphic>
          <a:graphicData uri="http://schemas.openxmlformats.org/presentationml/2006/ole">
            <p:oleObj spid="_x0000_s70666" name="Bitmapafbeelding" r:id="rId3" imgW="2819794" imgH="2610214" progId="PBrush">
              <p:embed/>
            </p:oleObj>
          </a:graphicData>
        </a:graphic>
      </p:graphicFrame>
      <p:pic>
        <p:nvPicPr>
          <p:cNvPr id="70668" name="Picture 12" descr="4ch321_overkant_Dali_landsch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573463"/>
            <a:ext cx="4010025" cy="3008312"/>
          </a:xfrm>
          <a:prstGeom prst="rect">
            <a:avLst/>
          </a:prstGeom>
          <a:noFill/>
        </p:spPr>
      </p:pic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179388" y="1268413"/>
            <a:ext cx="89646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 Temperatuur koudste maand &lt; 18 ˚C</a:t>
            </a:r>
            <a:r>
              <a:rPr lang="nl-NL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 &gt; -3˚C .</a:t>
            </a:r>
          </a:p>
          <a:p>
            <a:pPr>
              <a:buFontTx/>
              <a:buChar char="-"/>
            </a:pP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Temperatuur warmste maand &gt; 10˚C.</a:t>
            </a:r>
            <a:endParaRPr lang="nl-NL" sz="28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Weinig neerslag in de winter.(w)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>
                <a:latin typeface="Comic Sans MS" pitchFamily="66" charset="0"/>
              </a:rPr>
              <a:t>D-KLIMATEN:</a:t>
            </a: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>
            <p:ph idx="1"/>
          </p:nvPr>
        </p:nvGraphicFramePr>
        <p:xfrm>
          <a:off x="827088" y="1247775"/>
          <a:ext cx="7489825" cy="5429250"/>
        </p:xfrm>
        <a:graphic>
          <a:graphicData uri="http://schemas.openxmlformats.org/presentationml/2006/ole">
            <p:oleObj spid="_x0000_s72709" name="Bitmapafbeelding" r:id="rId3" imgW="6477904" imgH="46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79388" y="1341438"/>
            <a:ext cx="8785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warmste maand &gt; 10 </a:t>
            </a:r>
            <a:r>
              <a:rPr lang="nl-NL" sz="2800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  <a:b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 koudste maand &lt; -3 </a:t>
            </a:r>
            <a:r>
              <a:rPr lang="nl-NL" sz="2800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84213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Kenmerken D-KLIMATEN: </a:t>
            </a:r>
            <a:b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nl-NL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2484438" y="2708275"/>
          <a:ext cx="4248150" cy="3933825"/>
        </p:xfrm>
        <a:graphic>
          <a:graphicData uri="http://schemas.openxmlformats.org/presentationml/2006/ole">
            <p:oleObj spid="_x0000_s71685" name="Bitmapafbeelding" r:id="rId3" imgW="2819794" imgH="2610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79388" y="981075"/>
            <a:ext cx="8964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-Warmste maand &gt; 10˚C en koudste maand &lt; -3˚C</a:t>
            </a:r>
            <a:endParaRPr lang="nl-NL" sz="28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-Neerslag hele jaar.(f)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8785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Df</a:t>
            </a:r>
            <a:endParaRPr lang="nl-NL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276475"/>
            <a:ext cx="424815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79388" y="2205038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nl-NL" sz="3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nl-NL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Dw</a:t>
            </a: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nl-NL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79388" y="1989138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nl-NL" sz="3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1125538"/>
            <a:ext cx="8964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-Warmste maand &gt; 10˚C en koudste maand &lt; -3˚C</a:t>
            </a:r>
            <a:endParaRPr lang="nl-NL" sz="28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-met droge winter (w)</a:t>
            </a:r>
          </a:p>
        </p:txBody>
      </p:sp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250825" y="2420938"/>
          <a:ext cx="4032250" cy="3732212"/>
        </p:xfrm>
        <a:graphic>
          <a:graphicData uri="http://schemas.openxmlformats.org/presentationml/2006/ole">
            <p:oleObj spid="_x0000_s74760" name="Bitmapafbeelding" r:id="rId3" imgW="2819794" imgH="2610214" progId="PBrush">
              <p:embed/>
            </p:oleObj>
          </a:graphicData>
        </a:graphic>
      </p:graphicFrame>
      <p:pic>
        <p:nvPicPr>
          <p:cNvPr id="74762" name="Picture 10" descr="tai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708275"/>
            <a:ext cx="4608513" cy="307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  <p:bldP spid="74756" grpId="0"/>
      <p:bldP spid="747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>
                <a:latin typeface="Comic Sans MS" pitchFamily="66" charset="0"/>
              </a:rPr>
              <a:t>E-KLIMATEN: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ph idx="1"/>
          </p:nvPr>
        </p:nvGraphicFramePr>
        <p:xfrm>
          <a:off x="971550" y="1352550"/>
          <a:ext cx="7345363" cy="5324475"/>
        </p:xfrm>
        <a:graphic>
          <a:graphicData uri="http://schemas.openxmlformats.org/presentationml/2006/ole">
            <p:oleObj spid="_x0000_s75780" name="Bitmapafbeelding" r:id="rId3" imgW="6477904" imgH="46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9388" y="1341438"/>
            <a:ext cx="8785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nl-NL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84213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Kenmerken E-KLIMATEN: </a:t>
            </a:r>
            <a:br>
              <a:rPr lang="nl-N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nl-NL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323850" y="2852738"/>
          <a:ext cx="3600450" cy="3332162"/>
        </p:xfrm>
        <a:graphic>
          <a:graphicData uri="http://schemas.openxmlformats.org/presentationml/2006/ole">
            <p:oleObj spid="_x0000_s76805" name="Bitmapafbeelding" r:id="rId3" imgW="2819794" imgH="2610214" progId="PBrush">
              <p:embed/>
            </p:oleObj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4284663" y="2852738"/>
          <a:ext cx="3673475" cy="3400425"/>
        </p:xfrm>
        <a:graphic>
          <a:graphicData uri="http://schemas.openxmlformats.org/presentationml/2006/ole">
            <p:oleObj spid="_x0000_s76806" name="Bitmapafbeelding" r:id="rId4" imgW="2819794" imgH="2610214" progId="PBrush">
              <p:embed/>
            </p:oleObj>
          </a:graphicData>
        </a:graphic>
      </p:graphicFrame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12684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-grens met D klimaat is 10˚C (= boomgrens) .</a:t>
            </a:r>
          </a:p>
          <a:p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-warmste maand &lt; 10˚ C</a:t>
            </a:r>
            <a:r>
              <a:rPr lang="nl-NL" sz="3200">
                <a:latin typeface="Comic Sans MS" pitchFamily="66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79388" y="2205038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nl-NL" sz="3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nl-NL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</a:t>
            </a: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nl-NL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79388" y="1989138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nl-NL" sz="3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1125538"/>
            <a:ext cx="8964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warmste maand &gt; 0 ˚C maar niet warmer dan  10 ˚C</a:t>
            </a:r>
          </a:p>
        </p:txBody>
      </p:sp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76475"/>
            <a:ext cx="3673475" cy="3400425"/>
          </a:xfrm>
          <a:prstGeom prst="rect">
            <a:avLst/>
          </a:prstGeom>
          <a:noFill/>
        </p:spPr>
      </p:pic>
      <p:pic>
        <p:nvPicPr>
          <p:cNvPr id="79883" name="Picture 11" descr="Alaska_Toend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349500"/>
            <a:ext cx="4125912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autoUpdateAnimBg="0"/>
      <p:bldP spid="79876" grpId="0" autoUpdateAnimBg="0"/>
      <p:bldP spid="7987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5062" name="Bitmapafbeelding" r:id="rId3" imgW="5772956" imgH="4161905" progId="PBrush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3132138" y="620713"/>
          <a:ext cx="838200" cy="228600"/>
        </p:xfrm>
        <a:graphic>
          <a:graphicData uri="http://schemas.openxmlformats.org/presentationml/2006/ole">
            <p:oleObj spid="_x0000_s45067" name="Bitmapafbeelding" r:id="rId4" imgW="838095" imgH="228571" progId="PBrush">
              <p:embed/>
            </p:oleObj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6588125" y="1773238"/>
          <a:ext cx="857250" cy="190500"/>
        </p:xfrm>
        <a:graphic>
          <a:graphicData uri="http://schemas.openxmlformats.org/presentationml/2006/ole">
            <p:oleObj spid="_x0000_s45068" name="Bitmapafbeelding" r:id="rId5" imgW="857143" imgH="190426" progId="PBrush">
              <p:embed/>
            </p:oleObj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4427538" y="2492375"/>
          <a:ext cx="838200" cy="152400"/>
        </p:xfrm>
        <a:graphic>
          <a:graphicData uri="http://schemas.openxmlformats.org/presentationml/2006/ole">
            <p:oleObj spid="_x0000_s45069" name="Bitmapafbeelding" r:id="rId6" imgW="838095" imgH="152260" progId="PBrush">
              <p:embed/>
            </p:oleObj>
          </a:graphicData>
        </a:graphic>
      </p:graphicFrame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1619250" y="2997200"/>
          <a:ext cx="838200" cy="152400"/>
        </p:xfrm>
        <a:graphic>
          <a:graphicData uri="http://schemas.openxmlformats.org/presentationml/2006/ole">
            <p:oleObj spid="_x0000_s45070" name="Bitmapafbeelding" r:id="rId7" imgW="838095" imgH="152260" progId="PBrush">
              <p:embed/>
            </p:oleObj>
          </a:graphicData>
        </a:graphic>
      </p:graphicFrame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2205038"/>
            <a:ext cx="857250" cy="190500"/>
          </a:xfrm>
          <a:prstGeom prst="rect">
            <a:avLst/>
          </a:prstGeom>
          <a:noFill/>
        </p:spPr>
      </p:pic>
      <p:graphicFrame>
        <p:nvGraphicFramePr>
          <p:cNvPr id="45074" name="Object 18"/>
          <p:cNvGraphicFramePr>
            <a:graphicFrameLocks noChangeAspect="1"/>
          </p:cNvGraphicFramePr>
          <p:nvPr/>
        </p:nvGraphicFramePr>
        <p:xfrm>
          <a:off x="4000500" y="3333750"/>
          <a:ext cx="1143000" cy="190500"/>
        </p:xfrm>
        <a:graphic>
          <a:graphicData uri="http://schemas.openxmlformats.org/presentationml/2006/ole">
            <p:oleObj spid="_x0000_s45074" name="Bitmapafbeelding" r:id="rId9" imgW="1142857" imgH="190426" progId="PBrush">
              <p:embed/>
            </p:oleObj>
          </a:graphicData>
        </a:graphic>
      </p:graphicFrame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4211638" y="2781300"/>
          <a:ext cx="895350" cy="228600"/>
        </p:xfrm>
        <a:graphic>
          <a:graphicData uri="http://schemas.openxmlformats.org/presentationml/2006/ole">
            <p:oleObj spid="_x0000_s45075" name="Bitmapafbeelding" r:id="rId10" imgW="895238" imgH="228571" progId="PBrush">
              <p:embed/>
            </p:oleObj>
          </a:graphicData>
        </a:graphic>
      </p:graphicFrame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2339975" y="4437063"/>
          <a:ext cx="1200150" cy="142875"/>
        </p:xfrm>
        <a:graphic>
          <a:graphicData uri="http://schemas.openxmlformats.org/presentationml/2006/ole">
            <p:oleObj spid="_x0000_s45076" name="Bitmapafbeelding" r:id="rId11" imgW="1200318" imgH="142933" progId="PBrush">
              <p:embed/>
            </p:oleObj>
          </a:graphicData>
        </a:graphic>
      </p:graphicFrame>
      <p:pic>
        <p:nvPicPr>
          <p:cNvPr id="45079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9338" y="4149725"/>
            <a:ext cx="1200150" cy="142875"/>
          </a:xfrm>
          <a:prstGeom prst="rect">
            <a:avLst/>
          </a:prstGeom>
          <a:noFill/>
        </p:spPr>
      </p:pic>
      <p:pic>
        <p:nvPicPr>
          <p:cNvPr id="45080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1725" y="4005263"/>
            <a:ext cx="1200150" cy="142875"/>
          </a:xfrm>
          <a:prstGeom prst="rect">
            <a:avLst/>
          </a:prstGeom>
          <a:noFill/>
        </p:spPr>
      </p:pic>
      <p:pic>
        <p:nvPicPr>
          <p:cNvPr id="45082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3213100"/>
            <a:ext cx="838200" cy="152400"/>
          </a:xfrm>
          <a:prstGeom prst="rect">
            <a:avLst/>
          </a:prstGeom>
          <a:noFill/>
        </p:spPr>
      </p:pic>
      <p:graphicFrame>
        <p:nvGraphicFramePr>
          <p:cNvPr id="45083" name="Object 27"/>
          <p:cNvGraphicFramePr>
            <a:graphicFrameLocks noChangeAspect="1"/>
          </p:cNvGraphicFramePr>
          <p:nvPr/>
        </p:nvGraphicFramePr>
        <p:xfrm>
          <a:off x="179388" y="4221163"/>
          <a:ext cx="1533525" cy="2365375"/>
        </p:xfrm>
        <a:graphic>
          <a:graphicData uri="http://schemas.openxmlformats.org/presentationml/2006/ole">
            <p:oleObj spid="_x0000_s45083" name="Bitmapafbeelding" r:id="rId14" imgW="3438095" imgH="53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nl-NL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EF/EH</a:t>
            </a:r>
            <a:endParaRPr lang="nl-NL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79388" y="1989138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nl-NL" sz="3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1125538"/>
            <a:ext cx="8964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nl-NL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Vorstklimaat met warmste maand &lt; 0˚C</a:t>
            </a:r>
          </a:p>
        </p:txBody>
      </p:sp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3600450" cy="3332162"/>
          </a:xfrm>
          <a:prstGeom prst="rect">
            <a:avLst/>
          </a:prstGeom>
          <a:noFill/>
        </p:spPr>
      </p:pic>
      <p:pic>
        <p:nvPicPr>
          <p:cNvPr id="81931" name="Picture 11" descr="NGM-2_98p56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420938"/>
            <a:ext cx="4027487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229600" cy="1384300"/>
          </a:xfrm>
        </p:spPr>
        <p:txBody>
          <a:bodyPr/>
          <a:lstStyle/>
          <a:p>
            <a:r>
              <a:rPr lang="nl-NL" sz="4000">
                <a:latin typeface="Comic Sans MS" pitchFamily="66" charset="0"/>
              </a:rPr>
              <a:t>FF oefenen met klimaatgrafieken: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339975" y="1781175"/>
          <a:ext cx="4897438" cy="4533900"/>
        </p:xfrm>
        <a:graphic>
          <a:graphicData uri="http://schemas.openxmlformats.org/presentationml/2006/ole">
            <p:oleObj spid="_x0000_s83972" name="Bitmapafbeelding" r:id="rId3" imgW="2819794" imgH="2610214" progId="PBrush">
              <p:embed/>
            </p:oleObj>
          </a:graphicData>
        </a:graphic>
      </p:graphicFrame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>
                <a:latin typeface="Comic Sans MS" pitchFamily="66" charset="0"/>
              </a:rPr>
              <a:t>Aflezen van de temperatuur.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>
                <a:latin typeface="Comic Sans MS" pitchFamily="66" charset="0"/>
              </a:rPr>
              <a:t>Aflezen van de neerslag.</a:t>
            </a:r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ph idx="1"/>
          </p:nvPr>
        </p:nvGraphicFramePr>
        <p:xfrm>
          <a:off x="2051050" y="1341438"/>
          <a:ext cx="5472113" cy="5065712"/>
        </p:xfrm>
        <a:graphic>
          <a:graphicData uri="http://schemas.openxmlformats.org/presentationml/2006/ole">
            <p:oleObj spid="_x0000_s86020" name="Bitmapafbeelding" r:id="rId3" imgW="2819794" imgH="2610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>
                <a:latin typeface="Comic Sans MS" pitchFamily="66" charset="0"/>
              </a:rPr>
              <a:t>GRAFIEK 1:</a:t>
            </a: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>
            <p:ph idx="1"/>
          </p:nvPr>
        </p:nvGraphicFramePr>
        <p:xfrm>
          <a:off x="2339975" y="1341438"/>
          <a:ext cx="4537075" cy="4200525"/>
        </p:xfrm>
        <a:graphic>
          <a:graphicData uri="http://schemas.openxmlformats.org/presentationml/2006/ole">
            <p:oleObj spid="_x0000_s88068" name="Bitmapafbeelding" r:id="rId3" imgW="2819794" imgH="2610214" progId="PBrush">
              <p:embed/>
            </p:oleObj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68313" y="522922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>
                <a:latin typeface="Comic Sans MS" pitchFamily="66" charset="0"/>
              </a:rPr>
              <a:t>GRAFIEK 2: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68313" y="522922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Aw</a:t>
            </a:r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>
            <p:ph idx="1"/>
          </p:nvPr>
        </p:nvGraphicFramePr>
        <p:xfrm>
          <a:off x="2339975" y="1484313"/>
          <a:ext cx="4445000" cy="4114800"/>
        </p:xfrm>
        <a:graphic>
          <a:graphicData uri="http://schemas.openxmlformats.org/presentationml/2006/ole">
            <p:oleObj spid="_x0000_s90117" name="Bitmapafbeelding" r:id="rId3" imgW="2819794" imgH="2610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>
                <a:latin typeface="Comic Sans MS" pitchFamily="66" charset="0"/>
              </a:rPr>
              <a:t>GRAFIEK 3: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468313" y="522922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Dw</a:t>
            </a:r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>
            <p:ph idx="1"/>
          </p:nvPr>
        </p:nvGraphicFramePr>
        <p:xfrm>
          <a:off x="2339975" y="1412875"/>
          <a:ext cx="4445000" cy="4114800"/>
        </p:xfrm>
        <a:graphic>
          <a:graphicData uri="http://schemas.openxmlformats.org/presentationml/2006/ole">
            <p:oleObj spid="_x0000_s91141" name="Bitmapafbeelding" r:id="rId3" imgW="2819794" imgH="2610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>
                <a:latin typeface="Comic Sans MS" pitchFamily="66" charset="0"/>
              </a:rPr>
              <a:t>GRAFIEK 4: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468313" y="522922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Cf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>
            <p:ph idx="1"/>
          </p:nvPr>
        </p:nvGraphicFramePr>
        <p:xfrm>
          <a:off x="2339975" y="1341438"/>
          <a:ext cx="4445000" cy="4114800"/>
        </p:xfrm>
        <a:graphic>
          <a:graphicData uri="http://schemas.openxmlformats.org/presentationml/2006/ole">
            <p:oleObj spid="_x0000_s92165" name="Bitmapafbeelding" r:id="rId3" imgW="2819794" imgH="2610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>
                <a:latin typeface="Comic Sans MS" pitchFamily="66" charset="0"/>
              </a:rPr>
              <a:t>GRAFIEK 5: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468313" y="522922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BS</a:t>
            </a:r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>
            <p:ph idx="1"/>
          </p:nvPr>
        </p:nvGraphicFramePr>
        <p:xfrm>
          <a:off x="2339975" y="1341438"/>
          <a:ext cx="4445000" cy="4114800"/>
        </p:xfrm>
        <a:graphic>
          <a:graphicData uri="http://schemas.openxmlformats.org/presentationml/2006/ole">
            <p:oleObj spid="_x0000_s93189" name="Bitmapafbeelding" r:id="rId3" imgW="2819794" imgH="2610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>
                <a:latin typeface="Comic Sans MS" pitchFamily="66" charset="0"/>
              </a:rPr>
              <a:t>GRAFIEK 6: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468313" y="522922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Dw</a:t>
            </a:r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>
            <p:ph idx="1"/>
          </p:nvPr>
        </p:nvGraphicFramePr>
        <p:xfrm>
          <a:off x="2411413" y="1412875"/>
          <a:ext cx="4445000" cy="4114800"/>
        </p:xfrm>
        <a:graphic>
          <a:graphicData uri="http://schemas.openxmlformats.org/presentationml/2006/ole">
            <p:oleObj spid="_x0000_s95237" name="Bitmapafbeelding" r:id="rId3" imgW="2819794" imgH="2610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700213"/>
            <a:ext cx="8496300" cy="1384300"/>
          </a:xfrm>
        </p:spPr>
        <p:txBody>
          <a:bodyPr/>
          <a:lstStyle/>
          <a:p>
            <a:r>
              <a:rPr lang="nl-NL" sz="3200">
                <a:latin typeface="Comic Sans MS" pitchFamily="66" charset="0"/>
              </a:rPr>
              <a:t>Deze klimaten hebben geen echte grenzen.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>
                <a:latin typeface="Comic Sans MS" pitchFamily="66" charset="0"/>
              </a:rPr>
              <a:t>GRAFIEK 7: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68313" y="522922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Cs</a:t>
            </a:r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>
            <p:ph idx="1"/>
          </p:nvPr>
        </p:nvGraphicFramePr>
        <p:xfrm>
          <a:off x="2339975" y="1268413"/>
          <a:ext cx="4445000" cy="4114800"/>
        </p:xfrm>
        <a:graphic>
          <a:graphicData uri="http://schemas.openxmlformats.org/presentationml/2006/ole">
            <p:oleObj spid="_x0000_s96261" name="Bitmapafbeelding" r:id="rId3" imgW="2819794" imgH="26102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68313" y="17002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Duitse bioloog / klimatoloog K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öppen heeft een klimaatsysteem bedacht waarin de klimaten 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wel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begrensd worden.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klimaa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0825" y="1889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Het K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ö</a:t>
            </a: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ppensysteem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klimaa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914400" y="422116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ö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ppen onderscheidt 5 klimaatzones.</a:t>
            </a:r>
            <a:b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(A,B,C,D en E)</a:t>
            </a:r>
            <a:b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nl-NL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klimaa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914400" y="422116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Elke klimaatzone is gekoppeld aan een bepaalde vorm van plantengroei.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68313" y="3284538"/>
            <a:ext cx="82296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	TROPISCHE KLIMATEN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B	DROGE KLIMATEN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 	ZEE KLIMATEN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	LANDKLIMATEN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 	KOUDEKLIMATEN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nl-NL" sz="3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50825" y="188913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HET K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Ö</a:t>
            </a: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PPENSYSTEEM: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</p:bldLst>
  </p:timing>
</p:sld>
</file>

<file path=ppt/theme/theme1.xml><?xml version="1.0" encoding="utf-8"?>
<a:theme xmlns:a="http://schemas.openxmlformats.org/drawingml/2006/main" name="Oceaan">
  <a:themeElements>
    <a:clrScheme name="Ocea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</TotalTime>
  <Words>424</Words>
  <Application>Microsoft Office PowerPoint</Application>
  <PresentationFormat>Diavoorstelling (4:3)</PresentationFormat>
  <Paragraphs>84</Paragraphs>
  <Slides>40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2" baseType="lpstr">
      <vt:lpstr>Oceaan</vt:lpstr>
      <vt:lpstr>Bitmapafbeelding</vt:lpstr>
      <vt:lpstr>B37  HET KLIMAATSYSTEEM VAN KÖPPEN.</vt:lpstr>
      <vt:lpstr>Er zijn op aarde verschillende klimaten:</vt:lpstr>
      <vt:lpstr>Dia 3</vt:lpstr>
      <vt:lpstr>Deze klimaten hebben geen echte grenzen.</vt:lpstr>
      <vt:lpstr>Dia 5</vt:lpstr>
      <vt:lpstr>Dia 6</vt:lpstr>
      <vt:lpstr>Dia 7</vt:lpstr>
      <vt:lpstr>Dia 8</vt:lpstr>
      <vt:lpstr>Dia 9</vt:lpstr>
      <vt:lpstr>A-KLIMATEN</vt:lpstr>
      <vt:lpstr>Dia 11</vt:lpstr>
      <vt:lpstr>Dia 12</vt:lpstr>
      <vt:lpstr>Dia 13</vt:lpstr>
      <vt:lpstr>B-KLIMATEN:</vt:lpstr>
      <vt:lpstr>Dia 15</vt:lpstr>
      <vt:lpstr>Dia 16</vt:lpstr>
      <vt:lpstr>Dia 17</vt:lpstr>
      <vt:lpstr>C-KLIMATEN</vt:lpstr>
      <vt:lpstr>Dia 19</vt:lpstr>
      <vt:lpstr>Dia 20</vt:lpstr>
      <vt:lpstr>Dia 21</vt:lpstr>
      <vt:lpstr>Dia 22</vt:lpstr>
      <vt:lpstr>D-KLIMATEN:</vt:lpstr>
      <vt:lpstr>Dia 24</vt:lpstr>
      <vt:lpstr>Dia 25</vt:lpstr>
      <vt:lpstr>Dia 26</vt:lpstr>
      <vt:lpstr>E-KLIMATEN:</vt:lpstr>
      <vt:lpstr>Dia 28</vt:lpstr>
      <vt:lpstr>Dia 29</vt:lpstr>
      <vt:lpstr>Dia 30</vt:lpstr>
      <vt:lpstr>FF oefenen met klimaatgrafieken:</vt:lpstr>
      <vt:lpstr>Aflezen van de temperatuur.</vt:lpstr>
      <vt:lpstr>Aflezen van de neerslag.</vt:lpstr>
      <vt:lpstr>GRAFIEK 1:</vt:lpstr>
      <vt:lpstr>GRAFIEK 2:</vt:lpstr>
      <vt:lpstr>GRAFIEK 3:</vt:lpstr>
      <vt:lpstr>GRAFIEK 4:</vt:lpstr>
      <vt:lpstr>GRAFIEK 5:</vt:lpstr>
      <vt:lpstr>GRAFIEK 6:</vt:lpstr>
      <vt:lpstr>GRAFIEK 7:</vt:lpstr>
    </vt:vector>
  </TitlesOfParts>
  <Company>Hogeschool Rotterdam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Tropisch regenwoud (Af)</dc:title>
  <dc:creator>I&amp;A</dc:creator>
  <cp:lastModifiedBy>matthiasdejong</cp:lastModifiedBy>
  <cp:revision>12</cp:revision>
  <dcterms:created xsi:type="dcterms:W3CDTF">2003-01-30T13:58:56Z</dcterms:created>
  <dcterms:modified xsi:type="dcterms:W3CDTF">2010-11-18T08:34:20Z</dcterms:modified>
</cp:coreProperties>
</file>